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Rubik Light"/>
      <p:regular r:id="rId17"/>
      <p:bold r:id="rId18"/>
      <p:italic r:id="rId19"/>
      <p:boldItalic r:id="rId20"/>
    </p:embeddedFont>
    <p:embeddedFont>
      <p:font typeface="Rubik"/>
      <p:regular r:id="rId21"/>
      <p:bold r:id="rId22"/>
      <p:italic r:id="rId23"/>
      <p:boldItalic r:id="rId24"/>
    </p:embeddedFont>
    <p:embeddedFont>
      <p:font typeface="Rajdhani"/>
      <p:regular r:id="rId25"/>
      <p:bold r:id="rId26"/>
    </p:embeddedFont>
    <p:embeddedFont>
      <p:font typeface="Open Sans"/>
      <p:regular r:id="rId27"/>
      <p:bold r:id="rId28"/>
      <p:italic r:id="rId29"/>
      <p:boldItalic r:id="rId30"/>
    </p:embeddedFont>
    <p:embeddedFont>
      <p:font typeface="Karla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ubikLight-boldItalic.fntdata"/><Relationship Id="rId22" Type="http://schemas.openxmlformats.org/officeDocument/2006/relationships/font" Target="fonts/Rubik-bold.fntdata"/><Relationship Id="rId21" Type="http://schemas.openxmlformats.org/officeDocument/2006/relationships/font" Target="fonts/Rubik-regular.fntdata"/><Relationship Id="rId24" Type="http://schemas.openxmlformats.org/officeDocument/2006/relationships/font" Target="fonts/Rubik-boldItalic.fntdata"/><Relationship Id="rId23" Type="http://schemas.openxmlformats.org/officeDocument/2006/relationships/font" Target="fonts/Rubik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ajdhani-bold.fntdata"/><Relationship Id="rId25" Type="http://schemas.openxmlformats.org/officeDocument/2006/relationships/font" Target="fonts/Rajdhani-regular.fntdata"/><Relationship Id="rId28" Type="http://schemas.openxmlformats.org/officeDocument/2006/relationships/font" Target="fonts/OpenSans-bold.fntdata"/><Relationship Id="rId27" Type="http://schemas.openxmlformats.org/officeDocument/2006/relationships/font" Target="fonts/OpenSan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Karla-regular.fntdata"/><Relationship Id="rId30" Type="http://schemas.openxmlformats.org/officeDocument/2006/relationships/font" Target="fonts/OpenSans-boldItalic.fntdata"/><Relationship Id="rId11" Type="http://schemas.openxmlformats.org/officeDocument/2006/relationships/slide" Target="slides/slide7.xml"/><Relationship Id="rId33" Type="http://schemas.openxmlformats.org/officeDocument/2006/relationships/font" Target="fonts/Karla-italic.fntdata"/><Relationship Id="rId10" Type="http://schemas.openxmlformats.org/officeDocument/2006/relationships/slide" Target="slides/slide6.xml"/><Relationship Id="rId32" Type="http://schemas.openxmlformats.org/officeDocument/2006/relationships/font" Target="fonts/Karla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Karla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ubikLight-regular.fntdata"/><Relationship Id="rId16" Type="http://schemas.openxmlformats.org/officeDocument/2006/relationships/slide" Target="slides/slide12.xml"/><Relationship Id="rId19" Type="http://schemas.openxmlformats.org/officeDocument/2006/relationships/font" Target="fonts/RubikLight-italic.fntdata"/><Relationship Id="rId18" Type="http://schemas.openxmlformats.org/officeDocument/2006/relationships/font" Target="fonts/RubikLigh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AR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64ff578f_0_1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64ff578f_0_1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gac64ff578f_0_1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4c3c971a0_0_9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4c3c971a0_0_9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104c3c971a0_0_92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ec704882c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0ec704882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52d57edc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52d57edc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a95240ecd_0_7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" name="Google Shape;58;gca95240ecd_0_7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" name="Google Shape;59;gca95240ecd_0_73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-A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34f428cb6_0_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34f428cb6_0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gc34f428cb6_0_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4e8b1e9ad_0_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4e8b1e9ad_0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c4e8b1e9ad_0_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4e8b1e9ad_0_7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4e8b1e9ad_0_7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c4e8b1e9ad_0_79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4e8b1e9ad_0_33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4e8b1e9ad_0_33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c4e8b1e9ad_0_332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4c3c971a0_0_3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04c3c971a0_0_3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104c3c971a0_0_39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4c3c971a0_0_5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04c3c971a0_0_5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104c3c971a0_0_56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4c3c971a0_0_7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4c3c971a0_0_7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104c3c971a0_0_74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12.gif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title"/>
          </p:nvPr>
        </p:nvSpPr>
        <p:spPr>
          <a:xfrm>
            <a:off x="621575" y="597425"/>
            <a:ext cx="777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Rubik"/>
              <a:buChar char="●"/>
              <a:defRPr b="1" sz="2500">
                <a:solidFill>
                  <a:srgbClr val="EC183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21575" y="1007850"/>
            <a:ext cx="7779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ubik"/>
              <a:buNone/>
              <a:defRPr b="1" sz="2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p2"/>
          <p:cNvSpPr txBox="1"/>
          <p:nvPr>
            <p:ph idx="2" type="body"/>
          </p:nvPr>
        </p:nvSpPr>
        <p:spPr>
          <a:xfrm>
            <a:off x="621575" y="1714500"/>
            <a:ext cx="7779300" cy="23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 Light"/>
              <a:buChar char="●"/>
              <a:defRPr sz="1600">
                <a:latin typeface="Rubik Light"/>
                <a:ea typeface="Rubik Light"/>
                <a:cs typeface="Rubik Light"/>
                <a:sym typeface="Rubik Light"/>
              </a:defRPr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ubik Light"/>
              <a:buChar char="○"/>
              <a:defRPr>
                <a:latin typeface="Rubik Light"/>
                <a:ea typeface="Rubik Light"/>
                <a:cs typeface="Rubik Light"/>
                <a:sym typeface="Rubik Light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■"/>
              <a:defRPr>
                <a:latin typeface="Rubik Light"/>
                <a:ea typeface="Rubik Light"/>
                <a:cs typeface="Rubik Light"/>
                <a:sym typeface="Rubik Light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●"/>
              <a:defRPr>
                <a:latin typeface="Rubik Light"/>
                <a:ea typeface="Rubik Light"/>
                <a:cs typeface="Rubik Light"/>
                <a:sym typeface="Rubik Light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○"/>
              <a:defRPr>
                <a:latin typeface="Rubik Light"/>
                <a:ea typeface="Rubik Light"/>
                <a:cs typeface="Rubik Light"/>
                <a:sym typeface="Rubik Light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■"/>
              <a:defRPr>
                <a:latin typeface="Rubik Light"/>
                <a:ea typeface="Rubik Light"/>
                <a:cs typeface="Rubik Light"/>
                <a:sym typeface="Rubik Light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●"/>
              <a:defRPr>
                <a:latin typeface="Rubik Light"/>
                <a:ea typeface="Rubik Light"/>
                <a:cs typeface="Rubik Light"/>
                <a:sym typeface="Rubik Light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○"/>
              <a:defRPr>
                <a:latin typeface="Rubik Light"/>
                <a:ea typeface="Rubik Light"/>
                <a:cs typeface="Rubik Light"/>
                <a:sym typeface="Rubik Light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Light"/>
              <a:buChar char="■"/>
              <a:defRPr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pos="5315">
          <p15:clr>
            <a:srgbClr val="FA7B17"/>
          </p15:clr>
        </p15:guide>
        <p15:guide id="3" orient="horz" pos="418">
          <p15:clr>
            <a:srgbClr val="FA7B17"/>
          </p15:clr>
        </p15:guide>
        <p15:guide id="4" orient="horz" pos="289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3">
  <p:cSld name="CUSTOM_3">
    <p:bg>
      <p:bgPr>
        <a:solidFill>
          <a:srgbClr val="33383C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-148900" y="-94750"/>
            <a:ext cx="9488400" cy="5319600"/>
          </a:xfrm>
          <a:prstGeom prst="rect">
            <a:avLst/>
          </a:prstGeom>
          <a:solidFill>
            <a:srgbClr val="3338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" name="Google Shape;20;p4"/>
          <p:cNvPicPr preferRelativeResize="0"/>
          <p:nvPr/>
        </p:nvPicPr>
        <p:blipFill rotWithShape="1">
          <a:blip r:embed="rId2">
            <a:alphaModFix/>
          </a:blip>
          <a:srcRect b="30323" l="0" r="0" t="0"/>
          <a:stretch/>
        </p:blipFill>
        <p:spPr>
          <a:xfrm>
            <a:off x="3241700" y="2367179"/>
            <a:ext cx="2355801" cy="39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>
  <p:cSld name="CUSTOM_1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-92675" y="-77225"/>
            <a:ext cx="9313800" cy="5328600"/>
          </a:xfrm>
          <a:prstGeom prst="rect">
            <a:avLst/>
          </a:prstGeom>
          <a:solidFill>
            <a:srgbClr val="3338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3290624" y="760075"/>
            <a:ext cx="52377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pic>
        <p:nvPicPr>
          <p:cNvPr id="24" name="Google Shape;24;p5"/>
          <p:cNvPicPr preferRelativeResize="0"/>
          <p:nvPr/>
        </p:nvPicPr>
        <p:blipFill rotWithShape="1">
          <a:blip r:embed="rId2">
            <a:alphaModFix/>
          </a:blip>
          <a:srcRect b="36536" l="11847" r="0" t="0"/>
          <a:stretch/>
        </p:blipFill>
        <p:spPr>
          <a:xfrm>
            <a:off x="-92675" y="321550"/>
            <a:ext cx="5311526" cy="492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5"/>
          <p:cNvPicPr preferRelativeResize="0"/>
          <p:nvPr/>
        </p:nvPicPr>
        <p:blipFill rotWithShape="1">
          <a:blip r:embed="rId3">
            <a:alphaModFix/>
          </a:blip>
          <a:srcRect b="30910" l="0" r="0" t="0"/>
          <a:stretch/>
        </p:blipFill>
        <p:spPr>
          <a:xfrm>
            <a:off x="540175" y="4091804"/>
            <a:ext cx="2355801" cy="38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5"/>
          <p:cNvPicPr preferRelativeResize="0"/>
          <p:nvPr/>
        </p:nvPicPr>
        <p:blipFill rotWithShape="1">
          <a:blip r:embed="rId4">
            <a:alphaModFix/>
          </a:blip>
          <a:srcRect b="0" l="5658" r="5649" t="0"/>
          <a:stretch/>
        </p:blipFill>
        <p:spPr>
          <a:xfrm>
            <a:off x="5888950" y="3624550"/>
            <a:ext cx="2675822" cy="111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2">
  <p:cSld name="CUSTOM_1_1_2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-92675" y="-77225"/>
            <a:ext cx="9313800" cy="5328600"/>
          </a:xfrm>
          <a:prstGeom prst="rect">
            <a:avLst/>
          </a:prstGeom>
          <a:solidFill>
            <a:srgbClr val="3338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6"/>
          <p:cNvSpPr/>
          <p:nvPr/>
        </p:nvSpPr>
        <p:spPr>
          <a:xfrm>
            <a:off x="7691323" y="-568162"/>
            <a:ext cx="727800" cy="1364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 txBox="1"/>
          <p:nvPr>
            <p:ph type="title"/>
          </p:nvPr>
        </p:nvSpPr>
        <p:spPr>
          <a:xfrm>
            <a:off x="3290624" y="760075"/>
            <a:ext cx="52377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pic>
        <p:nvPicPr>
          <p:cNvPr id="31" name="Google Shape;31;p6"/>
          <p:cNvPicPr preferRelativeResize="0"/>
          <p:nvPr/>
        </p:nvPicPr>
        <p:blipFill rotWithShape="1">
          <a:blip r:embed="rId2">
            <a:alphaModFix/>
          </a:blip>
          <a:srcRect b="36536" l="11847" r="0" t="0"/>
          <a:stretch/>
        </p:blipFill>
        <p:spPr>
          <a:xfrm>
            <a:off x="-92675" y="321550"/>
            <a:ext cx="5311526" cy="492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6"/>
          <p:cNvPicPr preferRelativeResize="0"/>
          <p:nvPr/>
        </p:nvPicPr>
        <p:blipFill rotWithShape="1">
          <a:blip r:embed="rId3">
            <a:alphaModFix/>
          </a:blip>
          <a:srcRect b="30910" l="0" r="0" t="0"/>
          <a:stretch/>
        </p:blipFill>
        <p:spPr>
          <a:xfrm>
            <a:off x="540175" y="4091804"/>
            <a:ext cx="2355801" cy="38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6"/>
          <p:cNvPicPr preferRelativeResize="0"/>
          <p:nvPr/>
        </p:nvPicPr>
        <p:blipFill rotWithShape="1">
          <a:blip r:embed="rId4">
            <a:alphaModFix/>
          </a:blip>
          <a:srcRect b="0" l="5658" r="5649" t="0"/>
          <a:stretch/>
        </p:blipFill>
        <p:spPr>
          <a:xfrm>
            <a:off x="5888950" y="3624550"/>
            <a:ext cx="2675822" cy="111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5999" y="14590"/>
            <a:ext cx="858449" cy="85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23575" y="-69225"/>
            <a:ext cx="9472072" cy="530539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7"/>
          <p:cNvSpPr txBox="1"/>
          <p:nvPr>
            <p:ph type="title"/>
          </p:nvPr>
        </p:nvSpPr>
        <p:spPr>
          <a:xfrm>
            <a:off x="4429925" y="412925"/>
            <a:ext cx="4222800" cy="25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ajdhani"/>
              <a:buNone/>
              <a:defRPr b="1" sz="4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3 1">
  <p:cSld name="CUSTOM_4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8"/>
          <p:cNvPicPr preferRelativeResize="0"/>
          <p:nvPr/>
        </p:nvPicPr>
        <p:blipFill rotWithShape="1">
          <a:blip r:embed="rId2">
            <a:alphaModFix/>
          </a:blip>
          <a:srcRect b="-10920" l="50" r="-50" t="-19237"/>
          <a:stretch/>
        </p:blipFill>
        <p:spPr>
          <a:xfrm>
            <a:off x="-21437" y="4679282"/>
            <a:ext cx="9186869" cy="54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59923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/>
          <p:nvPr>
            <p:ph type="title"/>
          </p:nvPr>
        </p:nvSpPr>
        <p:spPr>
          <a:xfrm>
            <a:off x="681675" y="950450"/>
            <a:ext cx="6038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Rajdhani"/>
              <a:buNone/>
              <a:defRPr b="1" i="0" sz="25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8"/>
          <p:cNvSpPr txBox="1"/>
          <p:nvPr>
            <p:ph idx="1" type="subTitle"/>
          </p:nvPr>
        </p:nvSpPr>
        <p:spPr>
          <a:xfrm>
            <a:off x="681675" y="1943100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"/>
              <a:buNone/>
              <a:defRPr b="1" i="0" sz="2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idx="2" type="subTitle"/>
          </p:nvPr>
        </p:nvSpPr>
        <p:spPr>
          <a:xfrm>
            <a:off x="698150" y="3291950"/>
            <a:ext cx="38925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b="0" i="0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3 2">
  <p:cSld name="CUSTOM_4_2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 rotWithShape="1">
          <a:blip r:embed="rId2">
            <a:alphaModFix/>
          </a:blip>
          <a:srcRect b="-10920" l="50" r="-50" t="-19237"/>
          <a:stretch/>
        </p:blipFill>
        <p:spPr>
          <a:xfrm>
            <a:off x="-21437" y="4679282"/>
            <a:ext cx="9186872" cy="54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959923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9"/>
          <p:cNvSpPr txBox="1"/>
          <p:nvPr>
            <p:ph type="title"/>
          </p:nvPr>
        </p:nvSpPr>
        <p:spPr>
          <a:xfrm>
            <a:off x="681675" y="950450"/>
            <a:ext cx="60384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Rajdhani"/>
              <a:buNone/>
              <a:defRPr b="1" sz="25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" type="subTitle"/>
          </p:nvPr>
        </p:nvSpPr>
        <p:spPr>
          <a:xfrm>
            <a:off x="681675" y="1943100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"/>
              <a:buNone/>
              <a:defRPr b="1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2" type="subTitle"/>
          </p:nvPr>
        </p:nvSpPr>
        <p:spPr>
          <a:xfrm>
            <a:off x="698150" y="3291950"/>
            <a:ext cx="38925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1"/>
          <p:cNvCxnSpPr/>
          <p:nvPr/>
        </p:nvCxnSpPr>
        <p:spPr>
          <a:xfrm flipH="1" rot="10800000">
            <a:off x="-15600" y="4860825"/>
            <a:ext cx="9175200" cy="5400"/>
          </a:xfrm>
          <a:prstGeom prst="straightConnector1">
            <a:avLst/>
          </a:prstGeom>
          <a:noFill/>
          <a:ln cap="flat" cmpd="sng" w="9525">
            <a:solidFill>
              <a:srgbClr val="FCD8D6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1" name="Google Shape;11;p1"/>
          <p:cNvSpPr/>
          <p:nvPr/>
        </p:nvSpPr>
        <p:spPr>
          <a:xfrm>
            <a:off x="-15600" y="4856100"/>
            <a:ext cx="9175200" cy="332100"/>
          </a:xfrm>
          <a:prstGeom prst="rect">
            <a:avLst/>
          </a:prstGeom>
          <a:solidFill>
            <a:srgbClr val="EC18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1">
            <a:alphaModFix/>
          </a:blip>
          <a:srcRect b="30850" l="0" r="0" t="-6"/>
          <a:stretch/>
        </p:blipFill>
        <p:spPr>
          <a:xfrm>
            <a:off x="8074225" y="4947700"/>
            <a:ext cx="764551" cy="1260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type="title"/>
          </p:nvPr>
        </p:nvSpPr>
        <p:spPr>
          <a:xfrm>
            <a:off x="3290624" y="760075"/>
            <a:ext cx="5237700" cy="28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Git, passo a passo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"/>
          <p:cNvSpPr txBox="1"/>
          <p:nvPr/>
        </p:nvSpPr>
        <p:spPr>
          <a:xfrm>
            <a:off x="1419275" y="1240350"/>
            <a:ext cx="2533800" cy="27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latin typeface="Rubik Light"/>
                <a:ea typeface="Rubik Light"/>
                <a:cs typeface="Rubik Light"/>
                <a:sym typeface="Rubik Light"/>
              </a:rPr>
              <a:t>Verifique nosso e-mail e clique onde diz aceitar ou recusar.</a:t>
            </a:r>
            <a:endParaRPr sz="1600">
              <a:solidFill>
                <a:srgbClr val="000000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latin typeface="Rubik Light"/>
                <a:ea typeface="Rubik Light"/>
                <a:cs typeface="Rubik Light"/>
                <a:sym typeface="Rubik Light"/>
              </a:rPr>
              <a:t>Assim que o convite for aceito com git clone, estamos prontos para trabalhar como contribuidores para o repositório.</a:t>
            </a:r>
            <a:endParaRPr sz="1600">
              <a:solidFill>
                <a:srgbClr val="4A86E8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166" name="Google Shape;16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2225" y="1101675"/>
            <a:ext cx="3935725" cy="3395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7" name="Google Shape;167;p19"/>
          <p:cNvSpPr/>
          <p:nvPr/>
        </p:nvSpPr>
        <p:spPr>
          <a:xfrm>
            <a:off x="836125" y="1265000"/>
            <a:ext cx="481500" cy="481500"/>
          </a:xfrm>
          <a:prstGeom prst="ellipse">
            <a:avLst/>
          </a:prstGeom>
          <a:solidFill>
            <a:srgbClr val="EC18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9"/>
          <p:cNvSpPr txBox="1"/>
          <p:nvPr/>
        </p:nvSpPr>
        <p:spPr>
          <a:xfrm>
            <a:off x="836175" y="1306800"/>
            <a:ext cx="48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>
                <a:solidFill>
                  <a:srgbClr val="FFFFFF"/>
                </a:solidFill>
              </a:rPr>
              <a:t>2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69" name="Google Shape;169;p19"/>
          <p:cNvSpPr/>
          <p:nvPr/>
        </p:nvSpPr>
        <p:spPr>
          <a:xfrm>
            <a:off x="836125" y="2636600"/>
            <a:ext cx="481500" cy="481500"/>
          </a:xfrm>
          <a:prstGeom prst="ellipse">
            <a:avLst/>
          </a:prstGeom>
          <a:solidFill>
            <a:srgbClr val="EC18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9"/>
          <p:cNvSpPr txBox="1"/>
          <p:nvPr/>
        </p:nvSpPr>
        <p:spPr>
          <a:xfrm>
            <a:off x="836175" y="2678400"/>
            <a:ext cx="48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>
                <a:solidFill>
                  <a:srgbClr val="FFFFFF"/>
                </a:solidFill>
              </a:rPr>
              <a:t>3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83C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>
            <p:ph idx="1" type="subTitle"/>
          </p:nvPr>
        </p:nvSpPr>
        <p:spPr>
          <a:xfrm>
            <a:off x="4162550" y="1697650"/>
            <a:ext cx="3934500" cy="17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AR" sz="1900">
                <a:latin typeface="Rubik Light"/>
                <a:ea typeface="Rubik Light"/>
                <a:cs typeface="Rubik Light"/>
                <a:sym typeface="Rubik Light"/>
              </a:rPr>
              <a:t>Os comandos a seguir são o passo a passo de que precisamos para trabalhar com um repositório.</a:t>
            </a:r>
            <a:endParaRPr sz="1900">
              <a:latin typeface="Rubik Light"/>
              <a:ea typeface="Rubik Light"/>
              <a:cs typeface="Rubik Light"/>
              <a:sym typeface="Rubik Light"/>
            </a:endParaRPr>
          </a:p>
        </p:txBody>
      </p:sp>
      <p:grpSp>
        <p:nvGrpSpPr>
          <p:cNvPr id="62" name="Google Shape;62;p11"/>
          <p:cNvGrpSpPr/>
          <p:nvPr/>
        </p:nvGrpSpPr>
        <p:grpSpPr>
          <a:xfrm>
            <a:off x="4258347" y="1339248"/>
            <a:ext cx="344969" cy="308595"/>
            <a:chOff x="3016921" y="2408750"/>
            <a:chExt cx="793215" cy="709740"/>
          </a:xfrm>
        </p:grpSpPr>
        <p:sp>
          <p:nvSpPr>
            <p:cNvPr id="63" name="Google Shape;63;p11"/>
            <p:cNvSpPr/>
            <p:nvPr/>
          </p:nvSpPr>
          <p:spPr>
            <a:xfrm>
              <a:off x="3016921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1"/>
            <p:cNvSpPr/>
            <p:nvPr/>
          </p:nvSpPr>
          <p:spPr>
            <a:xfrm>
              <a:off x="3477545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" name="Google Shape;65;p11"/>
          <p:cNvGrpSpPr/>
          <p:nvPr/>
        </p:nvGrpSpPr>
        <p:grpSpPr>
          <a:xfrm rot="10800000">
            <a:off x="7560217" y="2787223"/>
            <a:ext cx="344970" cy="308595"/>
            <a:chOff x="2965350" y="2408750"/>
            <a:chExt cx="793216" cy="709740"/>
          </a:xfrm>
        </p:grpSpPr>
        <p:sp>
          <p:nvSpPr>
            <p:cNvPr id="66" name="Google Shape;66;p11"/>
            <p:cNvSpPr/>
            <p:nvPr/>
          </p:nvSpPr>
          <p:spPr>
            <a:xfrm>
              <a:off x="2965350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1"/>
            <p:cNvSpPr/>
            <p:nvPr/>
          </p:nvSpPr>
          <p:spPr>
            <a:xfrm>
              <a:off x="3425975" y="2408750"/>
              <a:ext cx="332591" cy="709740"/>
            </a:xfrm>
            <a:custGeom>
              <a:rect b="b" l="l" r="r" t="t"/>
              <a:pathLst>
                <a:path extrusionOk="0" h="85408" w="40023">
                  <a:moveTo>
                    <a:pt x="33588" y="1"/>
                  </a:moveTo>
                  <a:lnTo>
                    <a:pt x="32645" y="43"/>
                  </a:lnTo>
                  <a:lnTo>
                    <a:pt x="30843" y="472"/>
                  </a:lnTo>
                  <a:lnTo>
                    <a:pt x="29256" y="1373"/>
                  </a:lnTo>
                  <a:lnTo>
                    <a:pt x="27797" y="2703"/>
                  </a:lnTo>
                  <a:lnTo>
                    <a:pt x="27154" y="3561"/>
                  </a:lnTo>
                  <a:lnTo>
                    <a:pt x="8237" y="39680"/>
                  </a:lnTo>
                  <a:lnTo>
                    <a:pt x="6263" y="43541"/>
                  </a:lnTo>
                  <a:lnTo>
                    <a:pt x="3904" y="49160"/>
                  </a:lnTo>
                  <a:lnTo>
                    <a:pt x="2617" y="52806"/>
                  </a:lnTo>
                  <a:lnTo>
                    <a:pt x="1588" y="56324"/>
                  </a:lnTo>
                  <a:lnTo>
                    <a:pt x="815" y="59756"/>
                  </a:lnTo>
                  <a:lnTo>
                    <a:pt x="301" y="63101"/>
                  </a:lnTo>
                  <a:lnTo>
                    <a:pt x="43" y="66319"/>
                  </a:lnTo>
                  <a:lnTo>
                    <a:pt x="0" y="67906"/>
                  </a:lnTo>
                  <a:lnTo>
                    <a:pt x="0" y="78587"/>
                  </a:lnTo>
                  <a:lnTo>
                    <a:pt x="43" y="79445"/>
                  </a:lnTo>
                  <a:lnTo>
                    <a:pt x="258" y="80904"/>
                  </a:lnTo>
                  <a:lnTo>
                    <a:pt x="687" y="82190"/>
                  </a:lnTo>
                  <a:lnTo>
                    <a:pt x="1373" y="83263"/>
                  </a:lnTo>
                  <a:lnTo>
                    <a:pt x="2274" y="84121"/>
                  </a:lnTo>
                  <a:lnTo>
                    <a:pt x="3389" y="84721"/>
                  </a:lnTo>
                  <a:lnTo>
                    <a:pt x="4719" y="85150"/>
                  </a:lnTo>
                  <a:lnTo>
                    <a:pt x="6306" y="85365"/>
                  </a:lnTo>
                  <a:lnTo>
                    <a:pt x="7164" y="85408"/>
                  </a:lnTo>
                  <a:lnTo>
                    <a:pt x="32902" y="85408"/>
                  </a:lnTo>
                  <a:lnTo>
                    <a:pt x="33760" y="85365"/>
                  </a:lnTo>
                  <a:lnTo>
                    <a:pt x="35304" y="85150"/>
                  </a:lnTo>
                  <a:lnTo>
                    <a:pt x="36677" y="84721"/>
                  </a:lnTo>
                  <a:lnTo>
                    <a:pt x="37792" y="84035"/>
                  </a:lnTo>
                  <a:lnTo>
                    <a:pt x="38693" y="83134"/>
                  </a:lnTo>
                  <a:lnTo>
                    <a:pt x="39336" y="82019"/>
                  </a:lnTo>
                  <a:lnTo>
                    <a:pt x="39808" y="80689"/>
                  </a:lnTo>
                  <a:lnTo>
                    <a:pt x="40023" y="79145"/>
                  </a:lnTo>
                  <a:lnTo>
                    <a:pt x="40023" y="78244"/>
                  </a:lnTo>
                  <a:lnTo>
                    <a:pt x="40023" y="7164"/>
                  </a:lnTo>
                  <a:lnTo>
                    <a:pt x="40023" y="6263"/>
                  </a:lnTo>
                  <a:lnTo>
                    <a:pt x="39808" y="4719"/>
                  </a:lnTo>
                  <a:lnTo>
                    <a:pt x="39422" y="3389"/>
                  </a:lnTo>
                  <a:lnTo>
                    <a:pt x="38822" y="2231"/>
                  </a:lnTo>
                  <a:lnTo>
                    <a:pt x="38007" y="1373"/>
                  </a:lnTo>
                  <a:lnTo>
                    <a:pt x="37020" y="687"/>
                  </a:lnTo>
                  <a:lnTo>
                    <a:pt x="35776" y="258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EC1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68;p11"/>
          <p:cNvSpPr/>
          <p:nvPr/>
        </p:nvSpPr>
        <p:spPr>
          <a:xfrm>
            <a:off x="1200150" y="3428564"/>
            <a:ext cx="2520000" cy="7656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p11"/>
          <p:cNvPicPr preferRelativeResize="0"/>
          <p:nvPr/>
        </p:nvPicPr>
        <p:blipFill rotWithShape="1">
          <a:blip r:embed="rId3">
            <a:alphaModFix/>
          </a:blip>
          <a:srcRect b="15213" l="20004" r="58679" t="16227"/>
          <a:stretch/>
        </p:blipFill>
        <p:spPr>
          <a:xfrm>
            <a:off x="1405323" y="944738"/>
            <a:ext cx="2109553" cy="3137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12"/>
          <p:cNvGrpSpPr/>
          <p:nvPr/>
        </p:nvGrpSpPr>
        <p:grpSpPr>
          <a:xfrm>
            <a:off x="1046350" y="3826251"/>
            <a:ext cx="6846900" cy="471244"/>
            <a:chOff x="0" y="2265898"/>
            <a:chExt cx="6846900" cy="954902"/>
          </a:xfrm>
        </p:grpSpPr>
        <p:sp>
          <p:nvSpPr>
            <p:cNvPr id="76" name="Google Shape;76;p12"/>
            <p:cNvSpPr/>
            <p:nvPr/>
          </p:nvSpPr>
          <p:spPr>
            <a:xfrm>
              <a:off x="484200" y="2265900"/>
              <a:ext cx="6362700" cy="9549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0" y="2265898"/>
              <a:ext cx="484200" cy="9549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&gt;_</a:t>
              </a:r>
              <a:endParaRPr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78" name="Google Shape;78;p12"/>
          <p:cNvGrpSpPr/>
          <p:nvPr/>
        </p:nvGrpSpPr>
        <p:grpSpPr>
          <a:xfrm>
            <a:off x="1046350" y="3142926"/>
            <a:ext cx="6846900" cy="471244"/>
            <a:chOff x="0" y="2265898"/>
            <a:chExt cx="6846900" cy="954902"/>
          </a:xfrm>
        </p:grpSpPr>
        <p:sp>
          <p:nvSpPr>
            <p:cNvPr id="79" name="Google Shape;79;p12"/>
            <p:cNvSpPr/>
            <p:nvPr/>
          </p:nvSpPr>
          <p:spPr>
            <a:xfrm>
              <a:off x="484200" y="2265900"/>
              <a:ext cx="6362700" cy="9549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2"/>
            <p:cNvSpPr/>
            <p:nvPr/>
          </p:nvSpPr>
          <p:spPr>
            <a:xfrm>
              <a:off x="0" y="2265898"/>
              <a:ext cx="484200" cy="9549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&gt;_</a:t>
              </a:r>
              <a:endParaRPr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81" name="Google Shape;81;p12"/>
          <p:cNvGrpSpPr/>
          <p:nvPr/>
        </p:nvGrpSpPr>
        <p:grpSpPr>
          <a:xfrm>
            <a:off x="1046350" y="2459614"/>
            <a:ext cx="6846900" cy="471244"/>
            <a:chOff x="0" y="2265898"/>
            <a:chExt cx="6846900" cy="954902"/>
          </a:xfrm>
        </p:grpSpPr>
        <p:sp>
          <p:nvSpPr>
            <p:cNvPr id="82" name="Google Shape;82;p12"/>
            <p:cNvSpPr/>
            <p:nvPr/>
          </p:nvSpPr>
          <p:spPr>
            <a:xfrm>
              <a:off x="484200" y="2265900"/>
              <a:ext cx="6362700" cy="9549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2"/>
            <p:cNvSpPr/>
            <p:nvPr/>
          </p:nvSpPr>
          <p:spPr>
            <a:xfrm>
              <a:off x="0" y="2265898"/>
              <a:ext cx="484200" cy="9549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&gt;_</a:t>
              </a:r>
              <a:endParaRPr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84" name="Google Shape;84;p12"/>
          <p:cNvGrpSpPr/>
          <p:nvPr/>
        </p:nvGrpSpPr>
        <p:grpSpPr>
          <a:xfrm>
            <a:off x="1046350" y="1763201"/>
            <a:ext cx="6846900" cy="471244"/>
            <a:chOff x="0" y="2265898"/>
            <a:chExt cx="6846900" cy="954902"/>
          </a:xfrm>
        </p:grpSpPr>
        <p:sp>
          <p:nvSpPr>
            <p:cNvPr id="85" name="Google Shape;85;p12"/>
            <p:cNvSpPr/>
            <p:nvPr/>
          </p:nvSpPr>
          <p:spPr>
            <a:xfrm>
              <a:off x="484200" y="2265900"/>
              <a:ext cx="6362700" cy="9549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0" y="2265898"/>
              <a:ext cx="484200" cy="9549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&gt;_</a:t>
              </a:r>
              <a:endParaRPr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87" name="Google Shape;87;p12"/>
          <p:cNvSpPr txBox="1"/>
          <p:nvPr/>
        </p:nvSpPr>
        <p:spPr>
          <a:xfrm>
            <a:off x="1530550" y="1687900"/>
            <a:ext cx="6158400" cy="25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AR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git init </a:t>
            </a:r>
            <a:r>
              <a:rPr lang="es-AR" sz="16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AR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// cria o repositório</a:t>
            </a:r>
            <a:endParaRPr sz="12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AR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git config user.name "nomeUsuario"</a:t>
            </a:r>
            <a:r>
              <a:rPr lang="es-AR" sz="1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AR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// insere a nossa identidade</a:t>
            </a:r>
            <a:endParaRPr sz="12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5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AR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git config user.email "emailUsuario"</a:t>
            </a:r>
            <a:r>
              <a:rPr lang="es-AR" sz="1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AR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// insere o nosso email</a:t>
            </a:r>
            <a:endParaRPr sz="12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5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AR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git remote add origin http://...</a:t>
            </a:r>
            <a:r>
              <a:rPr lang="es-AR" sz="1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AR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// aponta o nosso repositório</a:t>
            </a:r>
            <a:endParaRPr sz="12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5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" name="Google Shape;88;p12"/>
          <p:cNvSpPr txBox="1"/>
          <p:nvPr>
            <p:ph type="title"/>
          </p:nvPr>
        </p:nvSpPr>
        <p:spPr>
          <a:xfrm>
            <a:off x="621575" y="597425"/>
            <a:ext cx="7779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Comandos passo a passo para criar um repositório local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1477300" y="3180040"/>
            <a:ext cx="6362700" cy="471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3"/>
          <p:cNvSpPr/>
          <p:nvPr/>
        </p:nvSpPr>
        <p:spPr>
          <a:xfrm>
            <a:off x="993100" y="3180038"/>
            <a:ext cx="484200" cy="4713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&gt;_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1477300" y="2509802"/>
            <a:ext cx="6362700" cy="471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3"/>
          <p:cNvSpPr/>
          <p:nvPr/>
        </p:nvSpPr>
        <p:spPr>
          <a:xfrm>
            <a:off x="993100" y="2509801"/>
            <a:ext cx="484200" cy="4713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&gt;_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1500798" y="2457175"/>
            <a:ext cx="6158400" cy="3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AR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git commit -m "mensaje" </a:t>
            </a:r>
            <a:r>
              <a:rPr lang="es-AR" sz="1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AR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// commita a versão atual com mensagem</a:t>
            </a:r>
            <a:endParaRPr sz="12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AR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git push origin master  </a:t>
            </a:r>
            <a:r>
              <a:rPr lang="es-AR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// envia os arquivos para o master</a:t>
            </a:r>
            <a:endParaRPr sz="5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9" name="Google Shape;99;p13"/>
          <p:cNvSpPr/>
          <p:nvPr/>
        </p:nvSpPr>
        <p:spPr>
          <a:xfrm>
            <a:off x="1477300" y="3887440"/>
            <a:ext cx="6362700" cy="471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AR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git status </a:t>
            </a:r>
            <a:r>
              <a:rPr lang="es-AR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// realiza uma consulta ao status dos arquivos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00" name="Google Shape;100;p13"/>
          <p:cNvSpPr/>
          <p:nvPr/>
        </p:nvSpPr>
        <p:spPr>
          <a:xfrm>
            <a:off x="993100" y="3887438"/>
            <a:ext cx="484200" cy="4713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&gt;_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1" name="Google Shape;101;p13"/>
          <p:cNvSpPr/>
          <p:nvPr/>
        </p:nvSpPr>
        <p:spPr>
          <a:xfrm>
            <a:off x="1477300" y="1852981"/>
            <a:ext cx="6362700" cy="471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AR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git add . </a:t>
            </a:r>
            <a:r>
              <a:rPr lang="es-AR" sz="1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AR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// agrega todos os arquivos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02" name="Google Shape;102;p13"/>
          <p:cNvSpPr/>
          <p:nvPr/>
        </p:nvSpPr>
        <p:spPr>
          <a:xfrm>
            <a:off x="993100" y="1852980"/>
            <a:ext cx="484200" cy="4713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&gt;_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3" name="Google Shape;103;p13"/>
          <p:cNvSpPr txBox="1"/>
          <p:nvPr>
            <p:ph type="title"/>
          </p:nvPr>
        </p:nvSpPr>
        <p:spPr>
          <a:xfrm>
            <a:off x="621575" y="597425"/>
            <a:ext cx="7779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Comandos passo a passo para subir versões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14"/>
          <p:cNvGrpSpPr/>
          <p:nvPr/>
        </p:nvGrpSpPr>
        <p:grpSpPr>
          <a:xfrm>
            <a:off x="816200" y="1735134"/>
            <a:ext cx="6846900" cy="484674"/>
            <a:chOff x="0" y="2238685"/>
            <a:chExt cx="6846900" cy="982115"/>
          </a:xfrm>
        </p:grpSpPr>
        <p:sp>
          <p:nvSpPr>
            <p:cNvPr id="110" name="Google Shape;110;p14"/>
            <p:cNvSpPr/>
            <p:nvPr/>
          </p:nvSpPr>
          <p:spPr>
            <a:xfrm>
              <a:off x="484200" y="2265900"/>
              <a:ext cx="6362700" cy="9549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s-AR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git status </a:t>
              </a:r>
              <a:r>
                <a:rPr lang="es-AR" sz="1200">
                  <a:solidFill>
                    <a:schemeClr val="accent4"/>
                  </a:solidFill>
                  <a:latin typeface="Consolas"/>
                  <a:ea typeface="Consolas"/>
                  <a:cs typeface="Consolas"/>
                  <a:sym typeface="Consolas"/>
                </a:rPr>
                <a:t>// </a:t>
              </a:r>
              <a:r>
                <a:rPr lang="es-AR" sz="1200">
                  <a:solidFill>
                    <a:schemeClr val="accent4"/>
                  </a:solidFill>
                  <a:latin typeface="Consolas"/>
                  <a:ea typeface="Consolas"/>
                  <a:cs typeface="Consolas"/>
                  <a:sym typeface="Consolas"/>
                </a:rPr>
                <a:t>realiza uma consulta ao status dos arquivos</a:t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0" y="2238685"/>
              <a:ext cx="484200" cy="9549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&gt;_</a:t>
              </a:r>
              <a:endParaRPr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112" name="Google Shape;112;p14"/>
          <p:cNvGrpSpPr/>
          <p:nvPr/>
        </p:nvGrpSpPr>
        <p:grpSpPr>
          <a:xfrm>
            <a:off x="816200" y="2500934"/>
            <a:ext cx="6846900" cy="484674"/>
            <a:chOff x="0" y="2238685"/>
            <a:chExt cx="6846900" cy="982115"/>
          </a:xfrm>
        </p:grpSpPr>
        <p:sp>
          <p:nvSpPr>
            <p:cNvPr id="113" name="Google Shape;113;p14"/>
            <p:cNvSpPr/>
            <p:nvPr/>
          </p:nvSpPr>
          <p:spPr>
            <a:xfrm>
              <a:off x="484200" y="2265900"/>
              <a:ext cx="6362700" cy="9549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s-AR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git pull </a:t>
              </a:r>
              <a:r>
                <a:rPr lang="es-AR" sz="1200">
                  <a:solidFill>
                    <a:schemeClr val="accent4"/>
                  </a:solidFill>
                  <a:latin typeface="Consolas"/>
                  <a:ea typeface="Consolas"/>
                  <a:cs typeface="Consolas"/>
                  <a:sym typeface="Consolas"/>
                </a:rPr>
                <a:t>// </a:t>
              </a:r>
              <a:r>
                <a:rPr lang="es-AR" sz="1200">
                  <a:solidFill>
                    <a:schemeClr val="accent4"/>
                  </a:solidFill>
                  <a:latin typeface="Consolas"/>
                  <a:ea typeface="Consolas"/>
                  <a:cs typeface="Consolas"/>
                  <a:sym typeface="Consolas"/>
                </a:rPr>
                <a:t>baixa as mudanças que existem no repositório remoto</a:t>
              </a:r>
              <a:r>
                <a:rPr lang="es-AR" sz="1200">
                  <a:solidFill>
                    <a:schemeClr val="accent4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0" y="2238685"/>
              <a:ext cx="484200" cy="9549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&gt;_</a:t>
              </a:r>
              <a:endParaRPr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115" name="Google Shape;115;p14"/>
          <p:cNvSpPr txBox="1"/>
          <p:nvPr>
            <p:ph type="title"/>
          </p:nvPr>
        </p:nvSpPr>
        <p:spPr>
          <a:xfrm>
            <a:off x="621575" y="597425"/>
            <a:ext cx="7779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Outros comandos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7425" y="2011800"/>
            <a:ext cx="5293925" cy="2504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2" name="Google Shape;122;p15"/>
          <p:cNvSpPr txBox="1"/>
          <p:nvPr/>
        </p:nvSpPr>
        <p:spPr>
          <a:xfrm>
            <a:off x="719100" y="2697600"/>
            <a:ext cx="1865400" cy="10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500">
                <a:latin typeface="Rubik Light"/>
                <a:ea typeface="Rubik Light"/>
                <a:cs typeface="Rubik Light"/>
                <a:sym typeface="Rubik Light"/>
              </a:rPr>
              <a:t>Em nossa conta GitHub, clicamos em ‘Novo’.</a:t>
            </a:r>
            <a:endParaRPr sz="1500"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23" name="Google Shape;123;p15"/>
          <p:cNvSpPr/>
          <p:nvPr/>
        </p:nvSpPr>
        <p:spPr>
          <a:xfrm>
            <a:off x="836125" y="2103200"/>
            <a:ext cx="481500" cy="481500"/>
          </a:xfrm>
          <a:prstGeom prst="ellipse">
            <a:avLst/>
          </a:prstGeom>
          <a:solidFill>
            <a:srgbClr val="EC18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5"/>
          <p:cNvSpPr txBox="1"/>
          <p:nvPr/>
        </p:nvSpPr>
        <p:spPr>
          <a:xfrm>
            <a:off x="836175" y="2145000"/>
            <a:ext cx="48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>
                <a:solidFill>
                  <a:srgbClr val="FFFFFF"/>
                </a:solidFill>
              </a:rPr>
              <a:t>1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25" name="Google Shape;125;p15"/>
          <p:cNvSpPr txBox="1"/>
          <p:nvPr>
            <p:ph type="title"/>
          </p:nvPr>
        </p:nvSpPr>
        <p:spPr>
          <a:xfrm>
            <a:off x="621575" y="597425"/>
            <a:ext cx="7779300" cy="66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Passo a passo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para criar um repositório no Github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/>
          <p:nvPr/>
        </p:nvSpPr>
        <p:spPr>
          <a:xfrm>
            <a:off x="673450" y="1587075"/>
            <a:ext cx="2747100" cy="9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500">
                <a:latin typeface="Rubik Light"/>
                <a:ea typeface="Rubik Light"/>
                <a:cs typeface="Rubik Light"/>
                <a:sym typeface="Rubik Light"/>
              </a:rPr>
              <a:t>Escolhemos um nome para o repositório e clicamos em </a:t>
            </a:r>
            <a:r>
              <a:rPr b="1" lang="es-AR" sz="1500">
                <a:latin typeface="Rubik"/>
                <a:ea typeface="Rubik"/>
                <a:cs typeface="Rubik"/>
                <a:sym typeface="Rubik"/>
              </a:rPr>
              <a:t>Criar repositório </a:t>
            </a:r>
            <a:endParaRPr b="1" sz="15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500">
                <a:latin typeface="Rubik Light"/>
                <a:ea typeface="Rubik Light"/>
                <a:cs typeface="Rubik Light"/>
                <a:sym typeface="Rubik Light"/>
              </a:rPr>
              <a:t>(Create Repository).</a:t>
            </a:r>
            <a:endParaRPr sz="1500"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132" name="Google Shape;13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1725" y="1156500"/>
            <a:ext cx="3340975" cy="3486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3" name="Google Shape;133;p16"/>
          <p:cNvSpPr/>
          <p:nvPr/>
        </p:nvSpPr>
        <p:spPr>
          <a:xfrm>
            <a:off x="836125" y="960200"/>
            <a:ext cx="481500" cy="481500"/>
          </a:xfrm>
          <a:prstGeom prst="ellipse">
            <a:avLst/>
          </a:prstGeom>
          <a:solidFill>
            <a:srgbClr val="EC18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6"/>
          <p:cNvSpPr txBox="1"/>
          <p:nvPr/>
        </p:nvSpPr>
        <p:spPr>
          <a:xfrm>
            <a:off x="836175" y="1002000"/>
            <a:ext cx="48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>
                <a:solidFill>
                  <a:srgbClr val="FFFFFF"/>
                </a:solidFill>
              </a:rPr>
              <a:t>2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68651" l="25952" r="35949" t="20957"/>
          <a:stretch/>
        </p:blipFill>
        <p:spPr>
          <a:xfrm>
            <a:off x="749650" y="2937450"/>
            <a:ext cx="2582399" cy="734975"/>
          </a:xfrm>
          <a:prstGeom prst="rect">
            <a:avLst/>
          </a:prstGeom>
          <a:noFill/>
          <a:ln cap="flat" cmpd="sng" w="28575">
            <a:solidFill>
              <a:srgbClr val="EC183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6" name="Google Shape;136;p16"/>
          <p:cNvSpPr/>
          <p:nvPr/>
        </p:nvSpPr>
        <p:spPr>
          <a:xfrm>
            <a:off x="4940425" y="1862300"/>
            <a:ext cx="1406400" cy="481500"/>
          </a:xfrm>
          <a:prstGeom prst="rect">
            <a:avLst/>
          </a:prstGeom>
          <a:noFill/>
          <a:ln cap="flat" cmpd="sng" w="28575">
            <a:solidFill>
              <a:srgbClr val="EC18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7" name="Google Shape;137;p16"/>
          <p:cNvCxnSpPr>
            <a:stCxn id="136" idx="1"/>
          </p:cNvCxnSpPr>
          <p:nvPr/>
        </p:nvCxnSpPr>
        <p:spPr>
          <a:xfrm flipH="1">
            <a:off x="3408025" y="2103050"/>
            <a:ext cx="1532400" cy="12288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EC183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 txBox="1"/>
          <p:nvPr/>
        </p:nvSpPr>
        <p:spPr>
          <a:xfrm>
            <a:off x="1563150" y="1065400"/>
            <a:ext cx="6073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latin typeface="Rubik Light"/>
                <a:ea typeface="Rubik Light"/>
                <a:cs typeface="Rubik Light"/>
                <a:sym typeface="Rubik Light"/>
              </a:rPr>
              <a:t>Com o link fornecido pelo GitHub para nosso repositório, inserimos o seguinte comando:</a:t>
            </a:r>
            <a:endParaRPr sz="1600">
              <a:latin typeface="Rubik Light"/>
              <a:ea typeface="Rubik Light"/>
              <a:cs typeface="Rubik Light"/>
              <a:sym typeface="Rubik Light"/>
            </a:endParaRPr>
          </a:p>
        </p:txBody>
      </p:sp>
      <p:grpSp>
        <p:nvGrpSpPr>
          <p:cNvPr id="144" name="Google Shape;144;p17"/>
          <p:cNvGrpSpPr/>
          <p:nvPr/>
        </p:nvGrpSpPr>
        <p:grpSpPr>
          <a:xfrm>
            <a:off x="1014100" y="2053684"/>
            <a:ext cx="6846900" cy="484674"/>
            <a:chOff x="0" y="2238685"/>
            <a:chExt cx="6846900" cy="982115"/>
          </a:xfrm>
        </p:grpSpPr>
        <p:sp>
          <p:nvSpPr>
            <p:cNvPr id="145" name="Google Shape;145;p17"/>
            <p:cNvSpPr/>
            <p:nvPr/>
          </p:nvSpPr>
          <p:spPr>
            <a:xfrm>
              <a:off x="484200" y="2265900"/>
              <a:ext cx="6362700" cy="9549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s-AR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git clone linkDoRepo </a:t>
              </a:r>
              <a:r>
                <a:rPr lang="es-AR" sz="1200">
                  <a:solidFill>
                    <a:schemeClr val="accent4"/>
                  </a:solidFill>
                  <a:latin typeface="Consolas"/>
                  <a:ea typeface="Consolas"/>
                  <a:cs typeface="Consolas"/>
                  <a:sym typeface="Consolas"/>
                </a:rPr>
                <a:t>// clonamos um repositório em nosso computador</a:t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0" y="2238685"/>
              <a:ext cx="484200" cy="9549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&gt;_</a:t>
              </a:r>
              <a:endParaRPr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147" name="Google Shape;147;p17"/>
          <p:cNvSpPr/>
          <p:nvPr/>
        </p:nvSpPr>
        <p:spPr>
          <a:xfrm>
            <a:off x="864025" y="1176000"/>
            <a:ext cx="481500" cy="481500"/>
          </a:xfrm>
          <a:prstGeom prst="ellipse">
            <a:avLst/>
          </a:prstGeom>
          <a:solidFill>
            <a:srgbClr val="EC18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7"/>
          <p:cNvSpPr txBox="1"/>
          <p:nvPr/>
        </p:nvSpPr>
        <p:spPr>
          <a:xfrm>
            <a:off x="864075" y="1217800"/>
            <a:ext cx="48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>
                <a:solidFill>
                  <a:srgbClr val="FFFFFF"/>
                </a:solidFill>
              </a:rPr>
              <a:t>3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/>
          <p:nvPr/>
        </p:nvSpPr>
        <p:spPr>
          <a:xfrm>
            <a:off x="621575" y="1502625"/>
            <a:ext cx="2938200" cy="18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latin typeface="Rubik Light"/>
                <a:ea typeface="Rubik Light"/>
                <a:cs typeface="Rubik Light"/>
                <a:sym typeface="Rubik Light"/>
              </a:rPr>
              <a:t>Se estivermos trabalhando em equipe e outro membro nos convidar para colaborar em seu repositório, o que devemos fazer é o seguinte:</a:t>
            </a:r>
            <a:endParaRPr sz="1600"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A86E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5" name="Google Shape;15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5675" y="1545775"/>
            <a:ext cx="3919800" cy="3119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6" name="Google Shape;156;p18"/>
          <p:cNvSpPr txBox="1"/>
          <p:nvPr/>
        </p:nvSpPr>
        <p:spPr>
          <a:xfrm>
            <a:off x="1368400" y="3484075"/>
            <a:ext cx="22677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AR" sz="1600">
                <a:latin typeface="Rubik Light"/>
                <a:ea typeface="Rubik Light"/>
                <a:cs typeface="Rubik Light"/>
                <a:sym typeface="Rubik Light"/>
              </a:rPr>
              <a:t>Verifique seu e-mail e clique onde diz aceitar ou recusar.</a:t>
            </a:r>
            <a:endParaRPr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57" name="Google Shape;157;p18"/>
          <p:cNvSpPr/>
          <p:nvPr/>
        </p:nvSpPr>
        <p:spPr>
          <a:xfrm>
            <a:off x="836125" y="3551000"/>
            <a:ext cx="481500" cy="481500"/>
          </a:xfrm>
          <a:prstGeom prst="ellipse">
            <a:avLst/>
          </a:prstGeom>
          <a:solidFill>
            <a:srgbClr val="EC18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8"/>
          <p:cNvSpPr txBox="1"/>
          <p:nvPr/>
        </p:nvSpPr>
        <p:spPr>
          <a:xfrm>
            <a:off x="836175" y="3592800"/>
            <a:ext cx="48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>
                <a:solidFill>
                  <a:srgbClr val="FFFFFF"/>
                </a:solidFill>
              </a:rPr>
              <a:t>1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59" name="Google Shape;159;p18"/>
          <p:cNvSpPr txBox="1"/>
          <p:nvPr>
            <p:ph type="title"/>
          </p:nvPr>
        </p:nvSpPr>
        <p:spPr>
          <a:xfrm>
            <a:off x="621575" y="597425"/>
            <a:ext cx="7779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Convite para colaborar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B71C1C"/>
      </a:dk2>
      <a:lt2>
        <a:srgbClr val="FFEBEE"/>
      </a:lt2>
      <a:accent1>
        <a:srgbClr val="C62828"/>
      </a:accent1>
      <a:accent2>
        <a:srgbClr val="D32F2F"/>
      </a:accent2>
      <a:accent3>
        <a:srgbClr val="E53935"/>
      </a:accent3>
      <a:accent4>
        <a:srgbClr val="F44336"/>
      </a:accent4>
      <a:accent5>
        <a:srgbClr val="EF5350"/>
      </a:accent5>
      <a:accent6>
        <a:srgbClr val="E57373"/>
      </a:accent6>
      <a:hlink>
        <a:srgbClr val="E53935"/>
      </a:hlink>
      <a:folHlink>
        <a:srgbClr val="C628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33383C"/>
      </a:dk1>
      <a:lt1>
        <a:srgbClr val="FFFFFF"/>
      </a:lt1>
      <a:dk2>
        <a:srgbClr val="595959"/>
      </a:dk2>
      <a:lt2>
        <a:srgbClr val="E6E7E8"/>
      </a:lt2>
      <a:accent1>
        <a:srgbClr val="EC183F"/>
      </a:accent1>
      <a:accent2>
        <a:srgbClr val="212121"/>
      </a:accent2>
      <a:accent3>
        <a:srgbClr val="78909C"/>
      </a:accent3>
      <a:accent4>
        <a:srgbClr val="33B39D"/>
      </a:accent4>
      <a:accent5>
        <a:srgbClr val="0A6B5A"/>
      </a:accent5>
      <a:accent6>
        <a:srgbClr val="FFFFFF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